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7" r:id="rId2"/>
    <p:sldId id="336" r:id="rId3"/>
    <p:sldId id="337" r:id="rId4"/>
    <p:sldId id="338" r:id="rId5"/>
    <p:sldId id="343" r:id="rId6"/>
    <p:sldId id="342" r:id="rId7"/>
    <p:sldId id="344" r:id="rId8"/>
    <p:sldId id="345" r:id="rId9"/>
    <p:sldId id="346" r:id="rId10"/>
    <p:sldId id="348" r:id="rId11"/>
    <p:sldId id="347" r:id="rId12"/>
    <p:sldId id="376" r:id="rId13"/>
    <p:sldId id="382" r:id="rId14"/>
    <p:sldId id="377" r:id="rId15"/>
    <p:sldId id="385" r:id="rId16"/>
    <p:sldId id="383" r:id="rId17"/>
    <p:sldId id="384" r:id="rId18"/>
    <p:sldId id="369" r:id="rId19"/>
    <p:sldId id="378" r:id="rId20"/>
    <p:sldId id="386" r:id="rId21"/>
    <p:sldId id="387" r:id="rId22"/>
    <p:sldId id="388" r:id="rId23"/>
    <p:sldId id="389" r:id="rId24"/>
    <p:sldId id="390" r:id="rId25"/>
    <p:sldId id="395" r:id="rId26"/>
    <p:sldId id="391" r:id="rId27"/>
    <p:sldId id="381" r:id="rId28"/>
    <p:sldId id="393" r:id="rId29"/>
    <p:sldId id="394" r:id="rId30"/>
    <p:sldId id="396" r:id="rId31"/>
    <p:sldId id="397" r:id="rId32"/>
    <p:sldId id="400" r:id="rId33"/>
    <p:sldId id="401" r:id="rId34"/>
    <p:sldId id="399" r:id="rId35"/>
    <p:sldId id="375" r:id="rId36"/>
    <p:sldId id="380" r:id="rId37"/>
    <p:sldId id="379" r:id="rId38"/>
    <p:sldId id="334" r:id="rId39"/>
    <p:sldId id="371" r:id="rId40"/>
    <p:sldId id="339" r:id="rId41"/>
    <p:sldId id="363" r:id="rId42"/>
    <p:sldId id="366" r:id="rId43"/>
    <p:sldId id="351" r:id="rId44"/>
    <p:sldId id="352" r:id="rId45"/>
    <p:sldId id="354" r:id="rId46"/>
    <p:sldId id="355" r:id="rId47"/>
    <p:sldId id="356" r:id="rId48"/>
    <p:sldId id="341" r:id="rId49"/>
    <p:sldId id="372" r:id="rId50"/>
    <p:sldId id="340" r:id="rId51"/>
    <p:sldId id="373" r:id="rId52"/>
    <p:sldId id="357" r:id="rId53"/>
    <p:sldId id="359" r:id="rId54"/>
    <p:sldId id="358" r:id="rId55"/>
    <p:sldId id="360" r:id="rId56"/>
    <p:sldId id="362" r:id="rId57"/>
    <p:sldId id="361" r:id="rId58"/>
    <p:sldId id="367" r:id="rId59"/>
    <p:sldId id="368" r:id="rId60"/>
    <p:sldId id="365" r:id="rId61"/>
    <p:sldId id="374" r:id="rId62"/>
    <p:sldId id="370" r:id="rId63"/>
    <p:sldId id="349" r:id="rId64"/>
    <p:sldId id="350" r:id="rId65"/>
    <p:sldId id="312" r:id="rId66"/>
    <p:sldId id="364" r:id="rId67"/>
    <p:sldId id="402" r:id="rId68"/>
    <p:sldId id="308" r:id="rId69"/>
    <p:sldId id="305" r:id="rId70"/>
  </p:sldIdLst>
  <p:sldSz cx="9144000" cy="6858000" type="screen4x3"/>
  <p:notesSz cx="6805613" cy="9939338"/>
  <p:embeddedFontLst>
    <p:embeddedFont>
      <p:font typeface="gulim" panose="020B0600000101010101" pitchFamily="50" charset="-127"/>
      <p:regular r:id="rId73"/>
    </p:embeddedFont>
    <p:embeddedFont>
      <p:font typeface="나눔고딕" panose="020D0604000000000000" pitchFamily="50" charset="-127"/>
      <p:regular r:id="rId74"/>
      <p:bold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117" d="100"/>
          <a:sy n="117" d="100"/>
        </p:scale>
        <p:origin x="324" y="9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6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0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8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6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1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2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1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6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1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78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49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7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8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5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46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47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2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75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49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4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76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30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6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07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6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53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6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37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93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88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6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97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1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47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84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49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92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41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8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593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79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735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55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42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83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714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22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69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039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7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265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72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42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083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37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05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72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338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517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416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0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8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bcho.tistory.com/98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big-data/how-smartnews-built-a-lambda-architecture-on-aws-to-analyze-customer-behavior-and-recommend-conten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aws.amazon.com/ko/blogs/big-data/tag/amazon-kinesi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://jinsemin119.tistory.com/13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jBul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://www.tableau.com/academic/studen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J0VR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hyperlink" Target="https://www.trustradius.com/b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ikidocs.net/29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seoul.go.kr/inter/ko/tax/index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nsightplay.net/repor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hyperlink" Target="https://github.com/tableau/TabPy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repo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qPJ8U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gMld4V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1418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wikidocs.net/1642</a:t>
            </a:r>
            <a:endParaRPr lang="en-US" altLang="ko-KR" sz="900" dirty="0" smtClean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msdn.microsoft.com/ko-kr/goglobal/bb688113.aspx</a:t>
            </a:r>
            <a:r>
              <a:rPr lang="en-US" altLang="ko-KR" sz="900" dirty="0" smtClean="0"/>
              <a:t>  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d2.naver.com/helloworld/76650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14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u3131-\u318E\uAC00-\uD7A3]*$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실시간으로 발생되는 데이터를 병합하여 처리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</a:t>
            </a:r>
            <a:r>
              <a:rPr lang="en-US" altLang="ko-KR" sz="900" dirty="0" smtClean="0">
                <a:hlinkClick r:id="rId4"/>
              </a:rPr>
              <a:t>bcho.tistory.com/984</a:t>
            </a:r>
            <a:r>
              <a:rPr lang="en-US" altLang="ko-KR" sz="900" dirty="0" smtClean="0"/>
              <a:t>  </a:t>
            </a:r>
            <a:r>
              <a:rPr lang="en-US" altLang="ko-KR" sz="900" dirty="0"/>
              <a:t>[2] </a:t>
            </a:r>
            <a:r>
              <a:rPr lang="ko-KR" altLang="en-US" sz="900" dirty="0" smtClean="0"/>
              <a:t>Wiley.Data.Mining.Techniques.3rd.Edition.April.2011</a:t>
            </a:r>
            <a:endParaRPr lang="ko-KR" altLang="en-US" sz="900" dirty="0"/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75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실시간으로 발생되는 데이터를 병합하여 처리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235" y="6229015"/>
            <a:ext cx="72232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latin typeface="맑은 고딕" panose="020B0503020000020004" pitchFamily="50" charset="-127"/>
                <a:hlinkClick r:id="rId3"/>
              </a:rPr>
              <a:t>https://aws.amazon.com/ko/blogs/big-data/how-smartnews-built-a-lambda-architecture-on-aws-to-analyze-customer-behavior-and-recommend-content/</a:t>
            </a:r>
            <a:r>
              <a:rPr lang="ko-KR" altLang="en-US" sz="900" dirty="0">
                <a:latin typeface="맑은 고딕" panose="020B0503020000020004" pitchFamily="50" charset="-127"/>
              </a:rPr>
              <a:t> </a:t>
            </a:r>
            <a:endParaRPr lang="en-US" altLang="ko-KR" sz="900" dirty="0" smtClean="0"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latin typeface="맑은 고딕" panose="020B0503020000020004" pitchFamily="50" charset="-127"/>
              </a:rPr>
              <a:t>[2] </a:t>
            </a:r>
            <a:r>
              <a:rPr lang="en-US" altLang="ko-KR" sz="900" dirty="0">
                <a:hlinkClick r:id="rId4"/>
              </a:rPr>
              <a:t>https://aws.amazon.com/ko/blogs/big-data/tag/amazon-kinesis/</a:t>
            </a:r>
            <a:r>
              <a:rPr lang="en-US" altLang="ko-KR" sz="900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 descr="lambda architecture aws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4" y="1995853"/>
            <a:ext cx="8688291" cy="38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실시간으로 발생되는 데이터를 병합하여 처리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Source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5362"/>
          <a:stretch/>
        </p:blipFill>
        <p:spPr>
          <a:xfrm>
            <a:off x="282290" y="2245317"/>
            <a:ext cx="8161369" cy="36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실시간으로 발생되는 데이터를 병합하여 처리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Cloud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5940"/>
          <a:stretch/>
        </p:blipFill>
        <p:spPr>
          <a:xfrm>
            <a:off x="150843" y="2341896"/>
            <a:ext cx="8668893" cy="3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실시간으로 발생되는 데이터를 병합하여 처리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 descr="http://social.technet.microsoft.com/wiki/cfs-filesystemfile.ashx/__key/communityserver-wikis-components-files/00-00-00-00-05/0336.lambd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" y="1884127"/>
            <a:ext cx="7861490" cy="35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Amazon Web Services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계정 생성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free tier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통해 실습을 진행해 볼 수 있음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(1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년 무료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" y="1602258"/>
            <a:ext cx="816320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Instance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타입은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591731" cy="51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0" y="1465062"/>
            <a:ext cx="8358124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7" y="1583475"/>
            <a:ext cx="68923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0" y="1693312"/>
            <a:ext cx="6591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공개키 알고리즘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공개키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" y="2180651"/>
            <a:ext cx="3982569" cy="39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8690" y="6543582"/>
            <a:ext cx="20249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4"/>
              </a:rPr>
              <a:t>http://</a:t>
            </a:r>
            <a:r>
              <a:rPr lang="ko-KR" altLang="en-US" sz="900" dirty="0" smtClean="0">
                <a:hlinkClick r:id="rId4"/>
              </a:rPr>
              <a:t>jinsemin119.tistory.com/139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054" name="Picture 6" descr="공개키 알고리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50" y="3156349"/>
            <a:ext cx="3915553" cy="21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299" y="13459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보안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어떠한 경우에도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버전관리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업로드 하면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10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" y="1378817"/>
            <a:ext cx="7704624" cy="53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10618"/>
            <a:ext cx="7070302" cy="3902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41" y="2949215"/>
            <a:ext cx="3892878" cy="37251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80846" y="2623653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7201" y="4257766"/>
            <a:ext cx="1512000" cy="1342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3"/>
            <a:endCxn id="12" idx="0"/>
          </p:cNvCxnSpPr>
          <p:nvPr/>
        </p:nvCxnSpPr>
        <p:spPr>
          <a:xfrm>
            <a:off x="5021925" y="2767280"/>
            <a:ext cx="2041276" cy="149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64260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4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1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23606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[Actions] – [Image] – [Create Image]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Image name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원하는 이름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Create Image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8" y="2164263"/>
            <a:ext cx="5679714" cy="3718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93" y="3932999"/>
            <a:ext cx="483646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52"/>
          <p:cNvGrpSpPr/>
          <p:nvPr/>
        </p:nvGrpSpPr>
        <p:grpSpPr>
          <a:xfrm>
            <a:off x="2642793" y="2184360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1829193" y="322775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923827" y="3227752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3823815" y="4291241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6054922" y="6000952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1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이미지를 통한 서버 생성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생성된 이미지를 선택하고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누르면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생성할 수 있음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5" y="1767869"/>
            <a:ext cx="7152735" cy="3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86" y="1510618"/>
            <a:ext cx="6974328" cy="468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35208" y="626833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goo.gl/jBuleN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7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91" y="1510618"/>
            <a:ext cx="7330918" cy="50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| KOSA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자격 인증 사항에서 반영되는 것을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8" y="1465062"/>
            <a:ext cx="7621186" cy="51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goo.gl/Z3bXce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년간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사용가능함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</a:t>
            </a:r>
            <a:r>
              <a:rPr lang="ko-KR" altLang="en-US" sz="1600" smtClean="0">
                <a:hlinkClick r:id="rId4"/>
              </a:rPr>
              <a:t>www.tableau.com/academic/students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Ch08.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간단한 사용자 정보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등록후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평가판으로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진행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3" y="1850727"/>
            <a:ext cx="8008847" cy="46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회원가입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모든 사람에게 공개하는 조건으로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무료로 웹 페이지로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export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가능한 서비스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0727"/>
            <a:ext cx="5255910" cy="390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06" y="1850727"/>
            <a:ext cx="2830410" cy="385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4454378" y="1781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28540" y="5340669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>
            <a:off x="5024918" y="2182272"/>
            <a:ext cx="2974162" cy="315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중국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권역별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경제 조감도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6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goo.gl/XJ0VRM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378817"/>
            <a:ext cx="8406000" cy="50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향상시킬수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16884"/>
              </p:ext>
            </p:extLst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5566"/>
              </p:ext>
            </p:extLst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BI Tool Trust Map (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hlinkClick r:id="rId4"/>
              </a:rPr>
              <a:t>https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www.trustradius.com/bi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2663"/>
          <a:stretch/>
        </p:blipFill>
        <p:spPr>
          <a:xfrm>
            <a:off x="323851" y="898653"/>
            <a:ext cx="3589781" cy="2917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91388"/>
            <a:ext cx="2971800" cy="108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361"/>
          <a:stretch/>
        </p:blipFill>
        <p:spPr>
          <a:xfrm>
            <a:off x="962740" y="3816097"/>
            <a:ext cx="7137653" cy="24016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8626"/>
          <a:stretch/>
        </p:blipFill>
        <p:spPr>
          <a:xfrm>
            <a:off x="4510612" y="1666458"/>
            <a:ext cx="3589781" cy="2105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921966" y="5913120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851" y="951853"/>
            <a:ext cx="4022338" cy="5375795"/>
            <a:chOff x="323851" y="835914"/>
            <a:chExt cx="4505913" cy="6022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3" y="835914"/>
              <a:ext cx="3723893" cy="19075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1" y="2589657"/>
              <a:ext cx="4505913" cy="4268343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323851" y="5583936"/>
            <a:ext cx="9928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19" y="3375279"/>
            <a:ext cx="4424150" cy="27451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427" y="669266"/>
            <a:ext cx="3414141" cy="26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4569" y="969260"/>
            <a:ext cx="4706114" cy="5613748"/>
            <a:chOff x="36574" y="677324"/>
            <a:chExt cx="4797239" cy="57625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4" y="1021651"/>
              <a:ext cx="4797239" cy="541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" y="677324"/>
              <a:ext cx="4797238" cy="2382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2" name="직선 연결선 11"/>
          <p:cNvCxnSpPr/>
          <p:nvPr/>
        </p:nvCxnSpPr>
        <p:spPr>
          <a:xfrm>
            <a:off x="1898026" y="64610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51" y="1200908"/>
            <a:ext cx="1849374" cy="8132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17796"/>
          <a:stretch/>
        </p:blipFill>
        <p:spPr>
          <a:xfrm>
            <a:off x="5061695" y="2129816"/>
            <a:ext cx="4082305" cy="401393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5819885" y="2431632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61695" y="50894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6432"/>
          <a:stretch/>
        </p:blipFill>
        <p:spPr>
          <a:xfrm>
            <a:off x="282291" y="1008084"/>
            <a:ext cx="4407411" cy="1810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2991778"/>
            <a:ext cx="4407411" cy="32969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963" y="1253204"/>
            <a:ext cx="4168898" cy="28125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876" r="52400"/>
          <a:stretch/>
        </p:blipFill>
        <p:spPr>
          <a:xfrm>
            <a:off x="4943798" y="3937310"/>
            <a:ext cx="4146115" cy="7534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3310" r="1243"/>
          <a:stretch/>
        </p:blipFill>
        <p:spPr>
          <a:xfrm>
            <a:off x="4943798" y="4690740"/>
            <a:ext cx="4121063" cy="7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6736"/>
          <a:stretch/>
        </p:blipFill>
        <p:spPr>
          <a:xfrm>
            <a:off x="476710" y="1367183"/>
            <a:ext cx="8660146" cy="4888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837" y="13911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0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매송일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6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개념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" y="2042329"/>
            <a:ext cx="6348632" cy="42116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코드를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하려면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Working Directory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해당 모듈 파일이 존재하거나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전용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같은 폴더 안에 해당 모듈 파일이 존재하거나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환경변수로 잡혀 있는 시스템 경로에 해당 모듈 파일이 있는 경우에 사용할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370990" y="232040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8" y="4093097"/>
            <a:ext cx="3672643" cy="23313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52"/>
          <p:cNvGrpSpPr/>
          <p:nvPr/>
        </p:nvGrpSpPr>
        <p:grpSpPr>
          <a:xfrm>
            <a:off x="3307824" y="5032634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4300" y="6477678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wikidocs.net/29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8" y="1822851"/>
            <a:ext cx="2642213" cy="983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그룹 52"/>
          <p:cNvGrpSpPr/>
          <p:nvPr/>
        </p:nvGrpSpPr>
        <p:grpSpPr>
          <a:xfrm>
            <a:off x="2413665" y="2130174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632434" y="2378611"/>
            <a:ext cx="2008315" cy="2284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282291" y="1412739"/>
            <a:ext cx="8406000" cy="4683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793491" y="2543139"/>
            <a:ext cx="7310712" cy="40736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34591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크기조정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수익 선택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표현방식 하이라이트 테이블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레이블 표시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안함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조정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전체뷰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1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37132"/>
              </p:ext>
            </p:extLst>
          </p:nvPr>
        </p:nvGraphicFramePr>
        <p:xfrm>
          <a:off x="3585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인터랙티브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서울 재정시계 실시간 현황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815606" y="6151080"/>
            <a:ext cx="3128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3"/>
              </a:rPr>
              <a:t>http://</a:t>
            </a:r>
            <a:r>
              <a:rPr lang="en-US" altLang="ko-KR" sz="1200" dirty="0" smtClean="0">
                <a:hlinkClick r:id="rId3"/>
              </a:rPr>
              <a:t>stat.seoul.go.kr/inter/ko/tax/index.html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7" y="2102263"/>
            <a:ext cx="4925253" cy="37053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7" y="1860178"/>
            <a:ext cx="4035933" cy="759317"/>
          </a:xfrm>
          <a:prstGeom prst="rect">
            <a:avLst/>
          </a:prstGeom>
        </p:spPr>
      </p:pic>
      <p:pic>
        <p:nvPicPr>
          <p:cNvPr id="19" name="Picture 2" descr="http://neuroassociates.co.kr/home/images/neuroassoci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7" y="2577025"/>
            <a:ext cx="3068599" cy="24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9394"/>
              </p:ext>
            </p:extLst>
          </p:nvPr>
        </p:nvGraphicFramePr>
        <p:xfrm>
          <a:off x="344153" y="1644070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3" y="1936128"/>
            <a:ext cx="8221981" cy="4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01416"/>
              </p:ext>
            </p:extLst>
          </p:nvPr>
        </p:nvGraphicFramePr>
        <p:xfrm>
          <a:off x="3513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3" y="1891821"/>
            <a:ext cx="8090659" cy="21862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" y="4061769"/>
            <a:ext cx="8136584" cy="2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웹연동은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유료로 제공되고 있으나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Tableau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대부분의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기능을 활용할 수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있어 기업에서 많이 사용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65358"/>
              </p:ext>
            </p:extLst>
          </p:nvPr>
        </p:nvGraphicFramePr>
        <p:xfrm>
          <a:off x="282290" y="1515196"/>
          <a:ext cx="8221981" cy="4165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717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6075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" y="2051094"/>
            <a:ext cx="3972532" cy="3360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273" y="2026710"/>
            <a:ext cx="410169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AWS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구축된 시스템은 일반적으로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architecture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8543"/>
              </p:ext>
            </p:extLst>
          </p:nvPr>
        </p:nvGraphicFramePr>
        <p:xfrm>
          <a:off x="345809" y="1515196"/>
          <a:ext cx="8221981" cy="441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89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e.g. Tableau with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AWS architecture</a:t>
                      </a:r>
                      <a:endParaRPr lang="ko-KR" altLang="en-US" sz="1400" b="1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11133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0" y="1947366"/>
            <a:ext cx="7174777" cy="38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 제한이 있으나 무료로 이용할 수 있는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Public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활용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54002"/>
              </p:ext>
            </p:extLst>
          </p:nvPr>
        </p:nvGraphicFramePr>
        <p:xfrm>
          <a:off x="4017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4" y="1830214"/>
            <a:ext cx="7518978" cy="43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삽입 기능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0" y="1469640"/>
            <a:ext cx="7351320" cy="4967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4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삽입 기능 예제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http://insightplay.net/report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6" y="1469640"/>
            <a:ext cx="5836275" cy="50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일반적으로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$ 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install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으로 특정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$ pip install -U </a:t>
                      </a:r>
                      <a:r>
                        <a:rPr lang="en-US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옵션의 경우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package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설치시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잘못 설치된 경우 많이 사용함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pip install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$ pip install -U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삭제 후 재설치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2" y="2562712"/>
            <a:ext cx="6458356" cy="3377646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2378869" y="313618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7048616" y="1736427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5" y="1469640"/>
            <a:ext cx="7190925" cy="47736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18837" y="4700710"/>
            <a:ext cx="1161163" cy="1044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9640"/>
            <a:ext cx="6754112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37" y="4094925"/>
            <a:ext cx="413335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138188" y="1745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7550" y="5853600"/>
            <a:ext cx="1888450" cy="21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2"/>
            <a:endCxn id="17" idx="0"/>
          </p:cNvCxnSpPr>
          <p:nvPr/>
        </p:nvCxnSpPr>
        <p:spPr>
          <a:xfrm>
            <a:off x="5708728" y="2146272"/>
            <a:ext cx="43047" cy="370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10.1 &gt; Open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TDE with the top-songs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github.com/tableau/TabPy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SecRepo.com - Samples of Security Related Data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http://www.secrepo.com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89" y="1781593"/>
            <a:ext cx="8406001" cy="4480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4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데이터 등을 제대로 압축을 풀기 위해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7-zip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http://www.7-zip.org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81593"/>
            <a:ext cx="7819114" cy="4810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2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Amazon Web Service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EC2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구동하고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환경을 구축하시오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통해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tree_maker.py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실행시켜서 명령 프롬프트를 통해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전달하여 실행을 확인하시오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이미지화 하고 또 다른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정상적으로 작동하는지 확인하시오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203903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구축된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환경에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 관리 환경을 구축하시오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4726095" y="3125185"/>
            <a:ext cx="4251922" cy="3434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3393846"/>
            <a:ext cx="4389958" cy="31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6962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Ddos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공격을 받은 서버 로그 데이터를 정제한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Sheet_1_data.csv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 Log Timeline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작성하시오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goo.gl/kqPJ8U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1" y="16060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56" y="2014509"/>
            <a:ext cx="7069669" cy="44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국내 보안 업체의 가상의 매출 및 성장률 데이터를 활용하여 다음과 같은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Dashboard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작성하시오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" y="1791939"/>
            <a:ext cx="7954025" cy="46308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4387" y="6422746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goo.gl/gMld4V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7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31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패키지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(Packages)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도트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(.)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이용하여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모듈을 계층적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디렉터리 구조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관리할 수 있게 해준다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2262" y="1591642"/>
            <a:ext cx="426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1" y="1930196"/>
            <a:ext cx="4476750" cy="2981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1" y="5519191"/>
            <a:ext cx="3033670" cy="9257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37722" y="4934416"/>
            <a:ext cx="3039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echo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있는 디렉터리까지를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from…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019" y="6444906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hlinkClick r:id="rId5"/>
              </a:rPr>
              <a:t>https://</a:t>
            </a:r>
            <a:r>
              <a:rPr lang="ko-KR" altLang="en-US" sz="1000" dirty="0" smtClean="0">
                <a:hlinkClick r:id="rId5"/>
              </a:rPr>
              <a:t>wikidocs.net/1418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73010" y="1568747"/>
            <a:ext cx="37128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해당 디렉터리가 패키지의 일부임을 알려주는 역할을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game, sound, graphic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패키지에 포함된 디렉터리에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없다면 패키지로 인식되지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(※ python3.3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버전부터는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없이도 패키지로 인식이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(PEP 420).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하위 버전 호환을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생성하는 것이 안전한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17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www.safaribooksonline.com/library/view/head-first-python/9781449397524/ch04.html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726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8142</TotalTime>
  <Words>2418</Words>
  <Application>Microsoft Office PowerPoint</Application>
  <PresentationFormat>화면 슬라이드 쇼(4:3)</PresentationFormat>
  <Paragraphs>542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Arial</vt:lpstr>
      <vt:lpstr>gulim</vt:lpstr>
      <vt:lpstr>나눔고딕</vt:lpstr>
      <vt:lpstr>맑은 고딕</vt:lpstr>
      <vt:lpstr>Times New Roman</vt:lpstr>
      <vt:lpstr>Wingdings</vt:lpstr>
      <vt:lpstr>Office 테마</vt:lpstr>
      <vt:lpstr>Start Programming with Google Python Style Guide</vt:lpstr>
      <vt:lpstr>Lecture note &amp; Source Code &amp; Textbook</vt:lpstr>
      <vt:lpstr>Lecture note &amp; Source Code &amp; Textbook</vt:lpstr>
      <vt:lpstr>Ch08. Review</vt:lpstr>
      <vt:lpstr>Package Management</vt:lpstr>
      <vt:lpstr>To Install a Package </vt:lpstr>
      <vt:lpstr>Package Management</vt:lpstr>
      <vt:lpstr>Exception Handling</vt:lpstr>
      <vt:lpstr>File I/O</vt:lpstr>
      <vt:lpstr>Regular Expression</vt:lpstr>
      <vt:lpstr>Regular Expression</vt:lpstr>
      <vt:lpstr>Data Analysis Process</vt:lpstr>
      <vt:lpstr>Data Analysis Process</vt:lpstr>
      <vt:lpstr>Data Analysis Process</vt:lpstr>
      <vt:lpstr>Data Analysis Process</vt:lpstr>
      <vt:lpstr>Data Analysis Process</vt:lpstr>
      <vt:lpstr>Data Analysis Process</vt:lpstr>
      <vt:lpstr>Amazon Web Services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Running on Linux Server (실습)</vt:lpstr>
      <vt:lpstr>Running on Linux Server (실습)</vt:lpstr>
      <vt:lpstr>AWS EC2</vt:lpstr>
      <vt:lpstr>AWS EC2</vt:lpstr>
      <vt:lpstr>AWS EC2</vt:lpstr>
      <vt:lpstr>AWS</vt:lpstr>
      <vt:lpstr>AWS</vt:lpstr>
      <vt:lpstr>AWS</vt:lpstr>
      <vt:lpstr>Tableau</vt:lpstr>
      <vt:lpstr>Tableau</vt:lpstr>
      <vt:lpstr>Tableau</vt:lpstr>
      <vt:lpstr>Tableau</vt:lpstr>
      <vt:lpstr>예시</vt:lpstr>
      <vt:lpstr>Tableau란?</vt:lpstr>
      <vt:lpstr>채용공고예시</vt:lpstr>
      <vt:lpstr>채용공고예시</vt:lpstr>
      <vt:lpstr>채용공고예시</vt:lpstr>
      <vt:lpstr>채용공고예시</vt:lpstr>
      <vt:lpstr>다차원 시각화</vt:lpstr>
      <vt:lpstr>다차원 시각화</vt:lpstr>
      <vt:lpstr>공간 시각화</vt:lpstr>
      <vt:lpstr>공간 시각화</vt:lpstr>
      <vt:lpstr>Export to Web</vt:lpstr>
      <vt:lpstr>Export to Web</vt:lpstr>
      <vt:lpstr>Export to Web</vt:lpstr>
      <vt:lpstr>Export to Web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with Python</vt:lpstr>
      <vt:lpstr>보안 데이터 모음</vt:lpstr>
      <vt:lpstr>보안 데이터 모음</vt:lpstr>
      <vt:lpstr>과제</vt:lpstr>
      <vt:lpstr>과제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185</cp:revision>
  <cp:lastPrinted>2011-08-28T13:13:29Z</cp:lastPrinted>
  <dcterms:created xsi:type="dcterms:W3CDTF">2011-08-24T01:05:33Z</dcterms:created>
  <dcterms:modified xsi:type="dcterms:W3CDTF">2017-01-04T23:46:09Z</dcterms:modified>
</cp:coreProperties>
</file>